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2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9" r:id="rId13"/>
    <p:sldId id="262" r:id="rId14"/>
    <p:sldId id="263" r:id="rId15"/>
    <p:sldId id="270" r:id="rId16"/>
    <p:sldId id="278" r:id="rId17"/>
    <p:sldId id="279" r:id="rId18"/>
    <p:sldId id="273" r:id="rId19"/>
    <p:sldId id="264" r:id="rId20"/>
  </p:sldIdLst>
  <p:sldSz cx="15125700" cy="106934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00"/>
    <a:srgbClr val="01236B"/>
    <a:srgbClr val="FF9933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12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l">
              <a:defRPr sz="8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r">
              <a:defRPr sz="800"/>
            </a:lvl1pPr>
          </a:lstStyle>
          <a:p>
            <a:fld id="{ECA8961D-C026-4381-BCAD-324F9CE8A45D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226" tIns="29613" rIns="59226" bIns="2961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11" y="4777637"/>
            <a:ext cx="5437855" cy="3908172"/>
          </a:xfrm>
          <a:prstGeom prst="rect">
            <a:avLst/>
          </a:prstGeom>
        </p:spPr>
        <p:txBody>
          <a:bodyPr vert="horz" lIns="59226" tIns="29613" rIns="59226" bIns="29613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l">
              <a:defRPr sz="8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7" y="9428538"/>
            <a:ext cx="2945802" cy="498101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r">
              <a:defRPr sz="800"/>
            </a:lvl1pPr>
          </a:lstStyle>
          <a:p>
            <a:fld id="{48295D3E-D548-4D92-B813-BAEFE5668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5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5D3E-D548-4D92-B813-BAEFE566835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18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5D3E-D548-4D92-B813-BAEFE566835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85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C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C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C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099" y="542480"/>
            <a:ext cx="627065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C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1.png"/><Relationship Id="rId7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pn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4.png"/><Relationship Id="rId7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4.png"/><Relationship Id="rId7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4.png"/><Relationship Id="rId7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7.png"/><Relationship Id="rId7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4.pn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daxovi.github.io/czpl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0.pn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19.gif"/><Relationship Id="rId4" Type="http://schemas.openxmlformats.org/officeDocument/2006/relationships/image" Target="../media/image1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99709F6-819A-4A9B-B299-52B516DA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21918" cy="1069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956BBB-7B91-4BF1-8CC5-4F1F5C3E0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296" y="991244"/>
            <a:ext cx="13823293" cy="3870294"/>
            <a:chOff x="409710" y="635715"/>
            <a:chExt cx="11142208" cy="2482136"/>
          </a:xfrm>
        </p:grpSpPr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331C4F13-3AB4-4BD8-B1A2-76809863E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52D8231F-00FF-4EE0-B405-28CC397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C80BB271-C270-4FB5-B9F1-D81F239E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47">
              <a:extLst>
                <a:ext uri="{FF2B5EF4-FFF2-40B4-BE49-F238E27FC236}">
                  <a16:creationId xmlns:a16="http://schemas.microsoft.com/office/drawing/2014/main" id="{1BDA5F0C-5FEC-4DA5-A154-3EC7AA69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42B9BC-62E1-4F01-AE2D-4143126B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262954" y="1215374"/>
            <a:ext cx="12786527" cy="206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</a:pPr>
            <a:r>
              <a:rPr lang="en-US" sz="5600" kern="1200" spc="-5" dirty="0">
                <a:solidFill>
                  <a:srgbClr val="FFFFFF"/>
                </a:solidFill>
                <a:latin typeface="+mj-lt"/>
                <a:cs typeface="+mj-cs"/>
              </a:rPr>
              <a:t>I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cs typeface="+mj-cs"/>
              </a:rPr>
              <a:t>NTERREG </a:t>
            </a:r>
            <a:r>
              <a:rPr lang="cs-CZ" sz="5600" kern="1200" dirty="0">
                <a:solidFill>
                  <a:srgbClr val="FFFFFF"/>
                </a:solidFill>
                <a:latin typeface="+mj-lt"/>
                <a:cs typeface="+mj-cs"/>
              </a:rPr>
              <a:t>ČESKO-POLSKO 2021-2027</a:t>
            </a:r>
            <a:br>
              <a:rPr lang="cs-CZ" sz="5600" kern="12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cs-CZ" sz="5600" kern="1200" dirty="0">
                <a:solidFill>
                  <a:srgbClr val="FFFFFF"/>
                </a:solidFill>
                <a:latin typeface="+mj-lt"/>
                <a:cs typeface="+mj-cs"/>
              </a:rPr>
              <a:t>INTERREG 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cs typeface="+mj-cs"/>
              </a:rPr>
              <a:t>CZECHY – POLSKA 2021-20</a:t>
            </a:r>
            <a:r>
              <a:rPr lang="cs-CZ" sz="5600" kern="1200" dirty="0">
                <a:solidFill>
                  <a:srgbClr val="FFFFFF"/>
                </a:solidFill>
                <a:latin typeface="+mj-lt"/>
                <a:cs typeface="+mj-cs"/>
              </a:rPr>
              <a:t>27</a:t>
            </a:r>
            <a:br>
              <a:rPr lang="cs-CZ" sz="5600" kern="12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cs-CZ" sz="5600" b="0" kern="1200" dirty="0">
                <a:solidFill>
                  <a:srgbClr val="FFFFFF"/>
                </a:solidFill>
                <a:latin typeface="+mj-lt"/>
                <a:cs typeface="+mj-cs"/>
              </a:rPr>
              <a:t>propagace </a:t>
            </a:r>
            <a:r>
              <a:rPr lang="pl-PL" sz="5600" b="0" kern="1200" dirty="0">
                <a:solidFill>
                  <a:srgbClr val="FFFFFF"/>
                </a:solidFill>
                <a:latin typeface="+mj-lt"/>
                <a:cs typeface="+mj-cs"/>
              </a:rPr>
              <a:t>promocja</a:t>
            </a:r>
            <a:endParaRPr lang="pl-PL" sz="5600" kern="1200" spc="-3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260F005-E7CF-4CEA-95BC-9D10C21B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44EA133-BEDE-43D5-892E-58268824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317" y="-1"/>
            <a:ext cx="390803" cy="390803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89F6C69E-1F1A-4798-BC26-0FB506D0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11C04056-5778-454E-BA64-F7AEDDA14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B94385EE-D41C-4B74-B2A8-C05E6663C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616C0F22-F524-4D47-93CC-DEB2D2DFF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2805797-CB83-463C-A312-5544C80F7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 txBox="1"/>
          <p:nvPr/>
        </p:nvSpPr>
        <p:spPr>
          <a:xfrm>
            <a:off x="1789702" y="7202274"/>
            <a:ext cx="498515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Pokud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podklad loga neztíží jeho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čtení,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možné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používat inverzní barevnou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variantu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loga,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ve které  má symbol EU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obrys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hvězdy jsou inverzní. </a:t>
            </a:r>
            <a:r>
              <a:rPr sz="1600" spc="-35" dirty="0">
                <a:solidFill>
                  <a:srgbClr val="231F20"/>
                </a:solidFill>
                <a:latin typeface="Arial"/>
                <a:cs typeface="Arial"/>
              </a:rPr>
              <a:t>Toto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řešení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ale nedoporučujeme používat na podkladech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podílem barvy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menším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než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80%.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350848" y="7202274"/>
            <a:ext cx="513774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829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Jeżeli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tło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logo nie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utrudnia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jego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odczytania,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można  zastosować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odwróconą wersję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kolorystyczną</a:t>
            </a:r>
            <a:r>
              <a:rPr sz="16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logo,</a:t>
            </a:r>
            <a:r>
              <a:rPr lang="pl-PL"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której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symbol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UE</a:t>
            </a:r>
            <a:r>
              <a:rPr sz="16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ma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kontur,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gwiazdy</a:t>
            </a:r>
            <a:r>
              <a:rPr sz="16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są</a:t>
            </a:r>
            <a:r>
              <a:rPr sz="16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odwrócone. 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Nie zaleca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się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jednak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stosowania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tego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rozwiązania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na 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tle,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które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ma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mniejszy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udział 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koloru niż</a:t>
            </a:r>
            <a:r>
              <a:rPr sz="16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80%.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46099" y="511929"/>
            <a:ext cx="408622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0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>
              <a:latin typeface="Arial"/>
              <a:cs typeface="Arial"/>
            </a:endParaRPr>
          </a:p>
          <a:p>
            <a:pPr marL="12700" marR="42418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PŘÍKLADY SPRÁVNÉHO</a:t>
            </a:r>
            <a:r>
              <a:rPr sz="1800" b="1" spc="-13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POUŽITÍ  INVERZNÍ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C88"/>
                </a:solidFill>
                <a:latin typeface="Arial"/>
                <a:cs typeface="Arial"/>
              </a:rPr>
              <a:t>VARIANTA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PRZYKŁADY 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POPRAWNEGO</a:t>
            </a:r>
            <a:r>
              <a:rPr sz="1800" b="1" spc="-13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UŻYCIA 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ODWROTNY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16" name="Obrázek 215">
            <a:extLst>
              <a:ext uri="{FF2B5EF4-FFF2-40B4-BE49-F238E27FC236}">
                <a16:creationId xmlns:a16="http://schemas.microsoft.com/office/drawing/2014/main" id="{0A3FB748-D769-44BA-BC8A-9F15D81E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52" y="2282453"/>
            <a:ext cx="7491645" cy="2106030"/>
          </a:xfrm>
          <a:prstGeom prst="rect">
            <a:avLst/>
          </a:prstGeom>
        </p:spPr>
      </p:pic>
      <p:pic>
        <p:nvPicPr>
          <p:cNvPr id="218" name="Obrázek 217">
            <a:extLst>
              <a:ext uri="{FF2B5EF4-FFF2-40B4-BE49-F238E27FC236}">
                <a16:creationId xmlns:a16="http://schemas.microsoft.com/office/drawing/2014/main" id="{67E76160-522A-4C21-A7DD-2B97C3414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52" y="4556282"/>
            <a:ext cx="7491645" cy="2134592"/>
          </a:xfrm>
          <a:prstGeom prst="rect">
            <a:avLst/>
          </a:prstGeom>
        </p:spPr>
      </p:pic>
      <p:pic>
        <p:nvPicPr>
          <p:cNvPr id="219" name="Obrázek 218">
            <a:extLst>
              <a:ext uri="{FF2B5EF4-FFF2-40B4-BE49-F238E27FC236}">
                <a16:creationId xmlns:a16="http://schemas.microsoft.com/office/drawing/2014/main" id="{453570DB-2DDD-452D-81DD-9A3619052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9" y="3836891"/>
            <a:ext cx="542591" cy="143878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EFBD9C7-3866-42B9-8B4E-A9CBB8181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284FCF2-EDE3-4EAB-8186-562B013E1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F812EF4-C048-43F9-89C7-8BF567CE1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75EB263-22E2-4267-82C6-894FDE16B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D247D84-CA33-40FB-AC47-660D82EE6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51709" y="5802933"/>
            <a:ext cx="301625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Pokud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podklad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má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větší než 80%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barevný</a:t>
            </a:r>
            <a:r>
              <a:rPr sz="16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 err="1">
                <a:solidFill>
                  <a:srgbClr val="231F20"/>
                </a:solidFill>
                <a:latin typeface="Arial"/>
                <a:cs typeface="Arial"/>
              </a:rPr>
              <a:t>podíl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pl-PL" sz="16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je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doporučené použít inverzní barevnou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variantu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loga,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kde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má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symbol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EU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obrys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hvězdy jsou inverzní, nebo 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základní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barevnou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variantu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600" spc="-15" dirty="0" err="1">
                <a:solidFill>
                  <a:srgbClr val="231F20"/>
                </a:solidFill>
                <a:latin typeface="Arial"/>
                <a:cs typeface="Arial"/>
              </a:rPr>
              <a:t>podkladovým</a:t>
            </a:r>
            <a:r>
              <a:rPr sz="16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Arial"/>
                <a:cs typeface="Arial"/>
              </a:rPr>
              <a:t>rámečkem</a:t>
            </a:r>
            <a:r>
              <a:rPr lang="pl-PL" sz="16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spc="-15" dirty="0">
                <a:solidFill>
                  <a:srgbClr val="231F20"/>
                </a:solidFill>
                <a:latin typeface="Arial"/>
                <a:cs typeface="Arial"/>
              </a:rPr>
              <a:t>bílé barvy </a:t>
            </a:r>
            <a:r>
              <a:rPr lang="cs-CZ" sz="1600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lang="cs-CZ" sz="1600" spc="-10" dirty="0">
                <a:solidFill>
                  <a:srgbClr val="231F20"/>
                </a:solidFill>
                <a:latin typeface="Arial"/>
                <a:cs typeface="Arial"/>
              </a:rPr>
              <a:t>velikostí minimálně </a:t>
            </a:r>
            <a:r>
              <a:rPr lang="cs-CZ" sz="1600" spc="-15" dirty="0">
                <a:solidFill>
                  <a:srgbClr val="231F20"/>
                </a:solidFill>
                <a:latin typeface="Arial"/>
                <a:cs typeface="Arial"/>
              </a:rPr>
              <a:t>ochranné</a:t>
            </a:r>
            <a:r>
              <a:rPr lang="cs-CZ" sz="16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spc="-25" dirty="0">
                <a:solidFill>
                  <a:srgbClr val="231F20"/>
                </a:solidFill>
                <a:latin typeface="Arial"/>
                <a:cs typeface="Arial"/>
              </a:rPr>
              <a:t>zóny.</a:t>
            </a:r>
            <a:endParaRPr lang="cs-CZ"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05783" y="5800835"/>
            <a:ext cx="301752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084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Jeśli tło ma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więcej niż 80%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koloru, zaleca się  stosowanie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odwróconej wersji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kolorystycznej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logo,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której symbol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ma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kontur,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gwiazdy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są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odwrócone, lub podstawowej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wersji</a:t>
            </a:r>
            <a:r>
              <a:rPr sz="16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kolorystycznej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 z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białą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ramką, z minimalną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wielkością</a:t>
            </a:r>
            <a:r>
              <a:rPr lang="pl-PL" sz="16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marginesu.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85850" y="5799508"/>
            <a:ext cx="2855595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Pokud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podklad loga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může ztížit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jeho</a:t>
            </a:r>
            <a:r>
              <a:rPr sz="16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čtení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 doporučené dát pod logo bílý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rámeček, který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bude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minimálně velikosti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ochranné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zóny 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použít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základní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barevnou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variantu.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Doporučeno je použití  bílého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rámečku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celkovém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barevném</a:t>
            </a:r>
            <a:r>
              <a:rPr sz="16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podk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ł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adu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obsahujícím </a:t>
            </a:r>
            <a:r>
              <a:rPr lang="cs-CZ" sz="1600" dirty="0">
                <a:solidFill>
                  <a:srgbClr val="231F20"/>
                </a:solidFill>
                <a:latin typeface="Arial"/>
                <a:cs typeface="Arial"/>
              </a:rPr>
              <a:t>méně 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než 80% podílu</a:t>
            </a:r>
            <a:r>
              <a:rPr lang="cs-CZ" sz="16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spc="-20" dirty="0">
                <a:solidFill>
                  <a:srgbClr val="231F20"/>
                </a:solidFill>
                <a:latin typeface="Arial"/>
                <a:cs typeface="Arial"/>
              </a:rPr>
              <a:t>barvy.</a:t>
            </a:r>
            <a:endParaRPr lang="cs-CZ" sz="16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438650" y="5799508"/>
            <a:ext cx="2976245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Jeśli tło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może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utrudniać jego odczytanie, pod  logo należy umieścić białą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ramkę, która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będzie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miała minimalną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wielkość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marginesu i zastosować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podstawowy wariant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kolorystyczny.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Zaleca się  stosowanie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białej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ramki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całkowicie kolorowym</a:t>
            </a:r>
            <a:r>
              <a:rPr sz="16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tle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 które ma mniejszy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udział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koloru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niż</a:t>
            </a:r>
            <a:r>
              <a:rPr lang="pl-PL" sz="16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80%.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46099" y="511929"/>
            <a:ext cx="408622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0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>
              <a:latin typeface="Arial"/>
              <a:cs typeface="Arial"/>
            </a:endParaRPr>
          </a:p>
          <a:p>
            <a:pPr marL="12700" marR="42418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PŘÍKLADY SPRÁVNÉHO</a:t>
            </a:r>
            <a:r>
              <a:rPr sz="1800" b="1" spc="-13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POUŽITÍ  INVERZNÍ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C88"/>
                </a:solidFill>
                <a:latin typeface="Arial"/>
                <a:cs typeface="Arial"/>
              </a:rPr>
              <a:t>VARIANTA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PRZYKŁADY 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POPRAWNEGO</a:t>
            </a:r>
            <a:r>
              <a:rPr sz="1800" b="1" spc="-13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UŻYCIA 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ODWROTNY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14" name="Obrázek 213">
            <a:extLst>
              <a:ext uri="{FF2B5EF4-FFF2-40B4-BE49-F238E27FC236}">
                <a16:creationId xmlns:a16="http://schemas.microsoft.com/office/drawing/2014/main" id="{C237FBF2-33D0-4968-A806-D74DE07F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36" y="2899494"/>
            <a:ext cx="7493523" cy="212598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3C2CCCC-17DF-4E9B-B9EA-5CD1B81C7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99" y="3410945"/>
            <a:ext cx="542591" cy="143878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B392DF3-89CB-45D9-B5B3-58BFDABF5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91AC78A-7FB1-4019-8B64-A21BFEE6A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8784433-0582-437F-B449-F171421CB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CC0EEB8-5E4E-41A5-A76E-542A0EA1D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42C0729-F0A5-4396-A9E5-19AD88CEF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125"/>
          <p:cNvSpPr txBox="1"/>
          <p:nvPr/>
        </p:nvSpPr>
        <p:spPr>
          <a:xfrm>
            <a:off x="646099" y="511929"/>
            <a:ext cx="261556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ZAKÁZANÉ 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VARIANTY 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BAREVNÉ</a:t>
            </a:r>
            <a:r>
              <a:rPr sz="1800" b="1" spc="-9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KOMBINACE</a:t>
            </a:r>
            <a:endParaRPr sz="1800">
              <a:latin typeface="Arial"/>
              <a:cs typeface="Arial"/>
            </a:endParaRPr>
          </a:p>
          <a:p>
            <a:pPr marL="12700" marR="5461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ZAKAZANE</a:t>
            </a:r>
            <a:r>
              <a:rPr sz="1800" b="1" spc="-7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WARIANTY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ŁĄCZNIE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KOLORÓW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53" name="Obrázek 252" descr="Obsah obrázku text&#10;&#10;Popis byl vytvořen automaticky">
            <a:extLst>
              <a:ext uri="{FF2B5EF4-FFF2-40B4-BE49-F238E27FC236}">
                <a16:creationId xmlns:a16="http://schemas.microsoft.com/office/drawing/2014/main" id="{FE5F0CFC-3EF6-47AC-B242-98CFFC15F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05" y="2541772"/>
            <a:ext cx="6551689" cy="5609855"/>
          </a:xfrm>
          <a:prstGeom prst="rect">
            <a:avLst/>
          </a:prstGeom>
        </p:spPr>
      </p:pic>
      <p:pic>
        <p:nvPicPr>
          <p:cNvPr id="254" name="Obrázek 253">
            <a:extLst>
              <a:ext uri="{FF2B5EF4-FFF2-40B4-BE49-F238E27FC236}">
                <a16:creationId xmlns:a16="http://schemas.microsoft.com/office/drawing/2014/main" id="{8960176D-E87D-4FE4-9E8F-CC7589230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4889500"/>
            <a:ext cx="536494" cy="14387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E9596D-B2C6-46A5-AC6B-ED6E6D0DD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6D6F01-4CC2-4B17-A0EF-6FCC7AAE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AFBA569-B1E5-459A-AAF3-CEC2C21E7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2D4E44-59D2-4CE5-A44B-C675C9607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F8A4F89-8ADD-4569-9CAE-B279EEA01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850" y="698500"/>
            <a:ext cx="373443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0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 marR="124079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ZAKÁZANÉ</a:t>
            </a:r>
            <a:r>
              <a:rPr sz="1800" b="1" spc="-6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VARIANTY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PŘEMÍSTĚNÍ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PRVKŮ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ZAKAZANE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WARIANTY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PRZEMIESZCZANIE</a:t>
            </a:r>
            <a:r>
              <a:rPr sz="1800" b="1" spc="-10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ELEMENTÓW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50" name="Obrázek 249">
            <a:extLst>
              <a:ext uri="{FF2B5EF4-FFF2-40B4-BE49-F238E27FC236}">
                <a16:creationId xmlns:a16="http://schemas.microsoft.com/office/drawing/2014/main" id="{768A6AF2-FE51-4BDF-8B21-CD38767B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23" y="2563635"/>
            <a:ext cx="5700254" cy="5566130"/>
          </a:xfrm>
          <a:prstGeom prst="rect">
            <a:avLst/>
          </a:prstGeom>
        </p:spPr>
      </p:pic>
      <p:pic>
        <p:nvPicPr>
          <p:cNvPr id="251" name="Obrázek 250">
            <a:extLst>
              <a:ext uri="{FF2B5EF4-FFF2-40B4-BE49-F238E27FC236}">
                <a16:creationId xmlns:a16="http://schemas.microsoft.com/office/drawing/2014/main" id="{9996BC62-9EAE-4BDF-A563-69B12786D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4737100"/>
            <a:ext cx="536494" cy="14387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16287E-B0DD-43F4-93CC-C98B672C8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FC1642B-502F-437D-83BC-1AF9F51F9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FC5B03D-27FB-4206-8EB8-B18EFD19D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3CEB0D6-C914-4ED3-96CD-2E5C17D84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7B7786-39DF-4DE4-87F7-36FE2EB58B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101"/>
          <p:cNvSpPr txBox="1"/>
          <p:nvPr/>
        </p:nvSpPr>
        <p:spPr>
          <a:xfrm>
            <a:off x="646099" y="511929"/>
            <a:ext cx="256603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>
              <a:latin typeface="Arial"/>
              <a:cs typeface="Arial"/>
            </a:endParaRPr>
          </a:p>
          <a:p>
            <a:pPr marL="12700" marR="7239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ZAKÁZANÉ</a:t>
            </a:r>
            <a:r>
              <a:rPr sz="1800" b="1" spc="-6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VARIANTY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PÍSMO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ZAKAZANE</a:t>
            </a:r>
            <a:r>
              <a:rPr sz="1800" b="1" spc="-7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WARIANTY 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CZCIONKA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99" name="Obrázek 198">
            <a:extLst>
              <a:ext uri="{FF2B5EF4-FFF2-40B4-BE49-F238E27FC236}">
                <a16:creationId xmlns:a16="http://schemas.microsoft.com/office/drawing/2014/main" id="{F788E79C-AFEB-4D88-B718-7AB87DDE8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23" y="2563635"/>
            <a:ext cx="5700254" cy="5566130"/>
          </a:xfrm>
          <a:prstGeom prst="rect">
            <a:avLst/>
          </a:prstGeom>
        </p:spPr>
      </p:pic>
      <p:pic>
        <p:nvPicPr>
          <p:cNvPr id="200" name="Obrázek 199">
            <a:extLst>
              <a:ext uri="{FF2B5EF4-FFF2-40B4-BE49-F238E27FC236}">
                <a16:creationId xmlns:a16="http://schemas.microsoft.com/office/drawing/2014/main" id="{2F6F1E8A-DC49-4A05-A06F-796953493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3" y="4737100"/>
            <a:ext cx="536494" cy="14387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EE3FB4-C25D-422A-9CB3-9773831CA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153C31B-AE4B-4433-9F64-86344FB8D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8BF055-546A-49A0-8FC9-8968467A9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2663802-161C-4DDD-B7EB-5CD720C3A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10A1D5E-9FF3-432A-A31F-F1987F9E6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28650" y="546100"/>
            <a:ext cx="256603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 marR="7239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ZAKÁZANÉ</a:t>
            </a:r>
            <a:r>
              <a:rPr sz="1800" b="1" spc="-6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VARIANTY 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UMÍSTĚNÍ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ZAKAZANE</a:t>
            </a:r>
            <a:r>
              <a:rPr sz="1800" b="1" spc="-7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WARIANTY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LOKALIZACJA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14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00" name="Obrázek 199">
            <a:extLst>
              <a:ext uri="{FF2B5EF4-FFF2-40B4-BE49-F238E27FC236}">
                <a16:creationId xmlns:a16="http://schemas.microsoft.com/office/drawing/2014/main" id="{1603B1F8-C7C7-4AAC-AB0A-778BBFA6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96" y="2832100"/>
            <a:ext cx="7511811" cy="2756921"/>
          </a:xfrm>
          <a:prstGeom prst="rect">
            <a:avLst/>
          </a:prstGeom>
        </p:spPr>
      </p:pic>
      <p:pic>
        <p:nvPicPr>
          <p:cNvPr id="202" name="Obrázek 201" descr="Obsah obrázku text&#10;&#10;Popis byl vytvořen automaticky">
            <a:extLst>
              <a:ext uri="{FF2B5EF4-FFF2-40B4-BE49-F238E27FC236}">
                <a16:creationId xmlns:a16="http://schemas.microsoft.com/office/drawing/2014/main" id="{CFD78CA2-8A37-4D2E-98E0-1AF0D02E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96" y="6113272"/>
            <a:ext cx="7530099" cy="2747777"/>
          </a:xfrm>
          <a:prstGeom prst="rect">
            <a:avLst/>
          </a:prstGeom>
        </p:spPr>
      </p:pic>
      <p:pic>
        <p:nvPicPr>
          <p:cNvPr id="203" name="Obrázek 202">
            <a:extLst>
              <a:ext uri="{FF2B5EF4-FFF2-40B4-BE49-F238E27FC236}">
                <a16:creationId xmlns:a16="http://schemas.microsoft.com/office/drawing/2014/main" id="{3ABBA67D-90CC-40FB-B095-3E199ACC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5118100"/>
            <a:ext cx="536494" cy="14387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C04B86-FE00-4337-B228-C077B0B19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872A50-715A-4124-B667-E896E76C0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583FD81-6F73-432F-820E-B58F86049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A1A1F37-41A6-498D-8B12-2A64753E2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C12B163-7880-4AB6-BC26-B234DE36E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28650" y="546100"/>
            <a:ext cx="256603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 marR="7239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ZAKÁZANÉ</a:t>
            </a:r>
            <a:r>
              <a:rPr sz="1800" b="1" spc="-6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VARIANTY 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UMÍSTĚNÍ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ZAKAZANE</a:t>
            </a:r>
            <a:r>
              <a:rPr sz="1800" b="1" spc="-7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WARIANTY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LOKALIZACJA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14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03" name="Obrázek 202">
            <a:extLst>
              <a:ext uri="{FF2B5EF4-FFF2-40B4-BE49-F238E27FC236}">
                <a16:creationId xmlns:a16="http://schemas.microsoft.com/office/drawing/2014/main" id="{3ABBA67D-90CC-40FB-B095-3E199ACC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118100"/>
            <a:ext cx="536494" cy="14387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C04B86-FE00-4337-B228-C077B0B1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872A50-715A-4124-B667-E896E76C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583FD81-6F73-432F-820E-B58F8604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A1A1F37-41A6-498D-8B12-2A64753E2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C12B163-7880-4AB6-BC26-B234DE36E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66AFD6F-CAF1-407A-8327-EE9B72F2E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8158" y="620308"/>
            <a:ext cx="8217691" cy="78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28650" y="546100"/>
            <a:ext cx="256603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 marR="7239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ZAKÁZANÉ</a:t>
            </a:r>
            <a:r>
              <a:rPr sz="1800" b="1" spc="-6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VARIANTY 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UMÍSTĚNÍ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ZAKAZANE</a:t>
            </a:r>
            <a:r>
              <a:rPr sz="1800" b="1" spc="-7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WARIANTY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LOKALIZACJA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16699" y="10234933"/>
            <a:ext cx="16700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95AEE5"/>
                </a:solidFill>
                <a:latin typeface="Arial"/>
                <a:cs typeface="Arial"/>
              </a:rPr>
              <a:t>14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03" name="Obrázek 202">
            <a:extLst>
              <a:ext uri="{FF2B5EF4-FFF2-40B4-BE49-F238E27FC236}">
                <a16:creationId xmlns:a16="http://schemas.microsoft.com/office/drawing/2014/main" id="{3ABBA67D-90CC-40FB-B095-3E199ACC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118100"/>
            <a:ext cx="536494" cy="14387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C04B86-FE00-4337-B228-C077B0B1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872A50-715A-4124-B667-E896E76C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583FD81-6F73-432F-820E-B58F8604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A1A1F37-41A6-498D-8B12-2A64753E2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C12B163-7880-4AB6-BC26-B234DE36E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FB09E0B-D6D5-4AA0-9E80-207D4AC6E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9050" y="527217"/>
            <a:ext cx="8610600" cy="85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4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63033" y="698500"/>
            <a:ext cx="13258800" cy="72904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pl-PL" sz="1800" dirty="0">
                <a:solidFill>
                  <a:srgbClr val="95AEE5"/>
                </a:solidFill>
                <a:latin typeface="Arial"/>
                <a:cs typeface="Arial"/>
              </a:rPr>
              <a:t>INTERREG ČESKO-POLSKO 2021-2027 / </a:t>
            </a: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pl-PL" sz="1800" dirty="0">
                <a:solidFill>
                  <a:srgbClr val="95AEE5"/>
                </a:solidFill>
                <a:latin typeface="Arial"/>
                <a:cs typeface="Arial"/>
              </a:rPr>
              <a:t>INTERREG CZECHY-POLSKA 2021-2027</a:t>
            </a:r>
            <a:endParaRPr lang="pl-PL" sz="1800" dirty="0">
              <a:latin typeface="Arial"/>
              <a:cs typeface="Arial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751515F-F780-4D2E-AD1D-4F3A93639AFA}"/>
              </a:ext>
            </a:extLst>
          </p:cNvPr>
          <p:cNvSpPr txBox="1"/>
          <p:nvPr/>
        </p:nvSpPr>
        <p:spPr>
          <a:xfrm>
            <a:off x="594115" y="4438209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6600"/>
                </a:solidFill>
              </a:rPr>
              <a:t>Nová webová stránka programu:</a:t>
            </a:r>
            <a:endParaRPr lang="pl-PL" sz="3200" b="1" dirty="0">
              <a:solidFill>
                <a:srgbClr val="FF6600"/>
              </a:solidFill>
            </a:endParaRPr>
          </a:p>
          <a:p>
            <a:r>
              <a:rPr lang="pl-PL" sz="3200" b="1" dirty="0">
                <a:solidFill>
                  <a:srgbClr val="003399"/>
                </a:solidFill>
              </a:rPr>
              <a:t>Nowa strona programu:</a:t>
            </a:r>
          </a:p>
          <a:p>
            <a:endParaRPr lang="cs-CZ" sz="3200" dirty="0">
              <a:hlinkClick r:id="rId3"/>
            </a:endParaRPr>
          </a:p>
          <a:p>
            <a:r>
              <a:rPr lang="cs-CZ" sz="3200" dirty="0">
                <a:hlinkClick r:id="rId3"/>
              </a:rPr>
              <a:t>https://daxovi.github.io/czpl/</a:t>
            </a:r>
            <a:r>
              <a:rPr lang="cs-CZ" sz="3200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7FD137-1D27-486B-B027-45077D7B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92951"/>
            <a:ext cx="8305800" cy="89884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C383398-4700-4252-80EF-C8A63C391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F13754D-F509-4979-B4EC-7EA4AA96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D3BD069-ED4E-4489-8325-5E2E6543D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12E5238-BE35-4714-80CD-43F1FD38A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02F49F7-B98E-4C3A-8087-03E7C48B05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E6D7AFD-EED7-4B02-9C98-05B1EB6D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6343992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EF7B05-CD8A-4C16-94D1-578517D8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43" y="4951244"/>
            <a:ext cx="114464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D847E3-A9E7-46C6-AD3D-2A3A5AED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" y="6456254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9C133F9-34F3-41EA-9422-423FFDC2A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" y="8765981"/>
            <a:ext cx="76685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0119A5A-CA95-4A8A-9CEC-A4BAD97FC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969" y="9527704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DE5A292-89C2-4F1B-827C-9B8C262FA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66" y="8014816"/>
            <a:ext cx="390803" cy="39080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3E280DD-F2D1-49D9-A909-ECCF271E4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7850" y="8014816"/>
            <a:ext cx="390803" cy="390803"/>
          </a:xfrm>
          <a:prstGeom prst="rect">
            <a:avLst/>
          </a:pr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4027C182-FA30-49AF-B4EC-35723E0B14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285368"/>
            <a:ext cx="8230362" cy="2054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5125701" cy="29860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039890" y="453884"/>
            <a:ext cx="13045915" cy="145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algn="ctr" rtl="0">
              <a:lnSpc>
                <a:spcPct val="90000"/>
              </a:lnSpc>
              <a:spcBef>
                <a:spcPct val="0"/>
              </a:spcBef>
            </a:pPr>
            <a:r>
              <a:rPr lang="en-US" sz="4700" b="0" kern="1200" spc="-5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LOGO </a:t>
            </a:r>
            <a:r>
              <a:rPr lang="en-US" sz="47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INTERREG  </a:t>
            </a:r>
            <a:br>
              <a:rPr lang="pl-PL" sz="47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MANUÁL K POUŽITÍ  </a:t>
            </a:r>
            <a:r>
              <a:rPr lang="pl-PL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INSTRUKCJA</a:t>
            </a:r>
            <a:r>
              <a:rPr lang="en-US" sz="4700" kern="1200" spc="-175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spc="-3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UŻYWANIA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34DB439-B34D-40E5-A3A8-F6A34059E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439965"/>
            <a:ext cx="6372307" cy="15910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24E347-B7D2-439B-8119-8FF03683D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7632700"/>
            <a:ext cx="6614600" cy="1591057"/>
          </a:xfrm>
          <a:prstGeom prst="rect">
            <a:avLst/>
          </a:prstGeom>
        </p:spPr>
      </p:pic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CA4F71FC-4DAA-420C-9E43-8CFF208D5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5534313"/>
            <a:ext cx="6909389" cy="15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650" y="3289300"/>
            <a:ext cx="2919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Použití základní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barevné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varianty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je doporučeno  pro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všechny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aplikace,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kde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je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možné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použít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všechny  tři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barvy.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53650" y="3289300"/>
            <a:ext cx="2981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Użycie podstawowego wariantu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kolorystycznego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jest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zalecane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we wszystkich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zastosowaniach,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wszędzie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tam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gdzie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można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użyć wszystkich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trzech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kolorów.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0229" y="4901565"/>
            <a:ext cx="460839" cy="482600"/>
          </a:xfrm>
          <a:custGeom>
            <a:avLst/>
            <a:gdLst/>
            <a:ahLst/>
            <a:cxnLst/>
            <a:rect l="l" t="t" r="r" b="b"/>
            <a:pathLst>
              <a:path w="105409" h="105409">
                <a:moveTo>
                  <a:pt x="0" y="105409"/>
                </a:moveTo>
                <a:lnTo>
                  <a:pt x="105409" y="105409"/>
                </a:lnTo>
                <a:lnTo>
                  <a:pt x="105409" y="0"/>
                </a:lnTo>
                <a:lnTo>
                  <a:pt x="0" y="0"/>
                </a:lnTo>
                <a:lnTo>
                  <a:pt x="0" y="105409"/>
                </a:lnTo>
                <a:close/>
              </a:path>
            </a:pathLst>
          </a:custGeom>
          <a:solidFill>
            <a:srgbClr val="001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0230" y="5638501"/>
            <a:ext cx="460839" cy="482600"/>
          </a:xfrm>
          <a:custGeom>
            <a:avLst/>
            <a:gdLst/>
            <a:ahLst/>
            <a:cxnLst/>
            <a:rect l="l" t="t" r="r" b="b"/>
            <a:pathLst>
              <a:path w="105409" h="105409">
                <a:moveTo>
                  <a:pt x="0" y="105409"/>
                </a:moveTo>
                <a:lnTo>
                  <a:pt x="105409" y="105409"/>
                </a:lnTo>
                <a:lnTo>
                  <a:pt x="105409" y="0"/>
                </a:lnTo>
                <a:lnTo>
                  <a:pt x="0" y="0"/>
                </a:lnTo>
                <a:lnTo>
                  <a:pt x="0" y="105409"/>
                </a:lnTo>
                <a:close/>
              </a:path>
            </a:pathLst>
          </a:custGeom>
          <a:solidFill>
            <a:srgbClr val="FE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0229" y="6375436"/>
            <a:ext cx="460839" cy="482600"/>
          </a:xfrm>
          <a:custGeom>
            <a:avLst/>
            <a:gdLst/>
            <a:ahLst/>
            <a:cxnLst/>
            <a:rect l="l" t="t" r="r" b="b"/>
            <a:pathLst>
              <a:path w="105409" h="105409">
                <a:moveTo>
                  <a:pt x="0" y="105409"/>
                </a:moveTo>
                <a:lnTo>
                  <a:pt x="105409" y="105409"/>
                </a:lnTo>
                <a:lnTo>
                  <a:pt x="105409" y="0"/>
                </a:lnTo>
                <a:lnTo>
                  <a:pt x="0" y="0"/>
                </a:lnTo>
                <a:lnTo>
                  <a:pt x="0" y="105409"/>
                </a:lnTo>
                <a:close/>
              </a:path>
            </a:pathLst>
          </a:custGeom>
          <a:solidFill>
            <a:srgbClr val="95AEE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20055" y="4432300"/>
          <a:ext cx="11963400" cy="269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5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732">
                <a:tc>
                  <a:txBody>
                    <a:bodyPr/>
                    <a:lstStyle/>
                    <a:p>
                      <a:pPr marL="155575">
                        <a:lnSpc>
                          <a:spcPts val="1105"/>
                        </a:lnSpc>
                      </a:pPr>
                      <a:r>
                        <a:rPr sz="24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Pantone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ts val="1105"/>
                        </a:lnSpc>
                      </a:pPr>
                      <a:r>
                        <a:rPr sz="24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CMYK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1105"/>
                        </a:lnSpc>
                      </a:pPr>
                      <a:r>
                        <a:rPr sz="24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HEX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ts val="1105"/>
                        </a:lnSpc>
                      </a:pPr>
                      <a:r>
                        <a:rPr sz="24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RGB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348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Reflex</a:t>
                      </a:r>
                      <a:r>
                        <a:rPr sz="24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Blue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100/80/0/0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003399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0/51/153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45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Yellow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0/0/100/0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FFCC00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255/204/0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73">
                <a:tc>
                  <a:txBody>
                    <a:bodyPr/>
                    <a:lstStyle/>
                    <a:p>
                      <a:pPr marL="155575">
                        <a:lnSpc>
                          <a:spcPts val="18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2716</a:t>
                      </a:r>
                      <a:r>
                        <a:rPr sz="24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ts val="18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41/30/0/0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1800"/>
                        </a:lnSpc>
                        <a:spcBef>
                          <a:spcPts val="680"/>
                        </a:spcBef>
                      </a:pPr>
                      <a:r>
                        <a:rPr sz="24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9FAEE5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ts val="1800"/>
                        </a:lnSpc>
                        <a:spcBef>
                          <a:spcPts val="680"/>
                        </a:spcBef>
                      </a:pPr>
                      <a:r>
                        <a:rPr sz="24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159/174/229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3175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2450" y="546100"/>
            <a:ext cx="493585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0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BARVY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ZÁKLADNÍ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BAREVNÁ</a:t>
            </a:r>
            <a:r>
              <a:rPr sz="1800" b="1" spc="-1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C88"/>
                </a:solidFill>
                <a:latin typeface="Arial"/>
                <a:cs typeface="Arial"/>
              </a:rPr>
              <a:t>VARIANTA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800" b="1" spc="-15" dirty="0">
                <a:solidFill>
                  <a:srgbClr val="001C88"/>
                </a:solidFill>
                <a:latin typeface="Arial"/>
                <a:cs typeface="Arial"/>
              </a:rPr>
              <a:t>KOLORY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PODSTAWOWY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</a:t>
            </a:r>
            <a:r>
              <a:rPr sz="1800" b="1" spc="-4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KOLORYSTYCZNY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8E08DF1-B608-41D2-80F1-BB5362783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45D3703-6863-4528-AEB0-A3CB5C633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D668D63-4593-471F-AC70-5E76262F0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4DE6528-802C-4AAC-807C-C5163B3CE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2F0E3BF-5A17-4798-8439-ED46725F7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5985" y="5417399"/>
            <a:ext cx="277114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Při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použití jednobarevné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varianty,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 nutné použít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variantu, kde má symbol EU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obrys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hvězdy</a:t>
            </a:r>
            <a:r>
              <a:rPr sz="16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jsou  inverzní.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9650" y="5294289"/>
            <a:ext cx="30600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przypadku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stosowania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wariantu jednokolorowego  należy użyć wariantu,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w którym symbol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ma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kontur,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gwiazdy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mają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odwrotny</a:t>
            </a:r>
            <a:r>
              <a:rPr sz="16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kolor.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099" y="511929"/>
            <a:ext cx="331406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0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BARVY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JEDNOBAREVNÁ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C88"/>
                </a:solidFill>
                <a:latin typeface="Arial"/>
                <a:cs typeface="Arial"/>
              </a:rPr>
              <a:t>VARIANTA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800" b="1" spc="-15" dirty="0">
                <a:solidFill>
                  <a:srgbClr val="001C88"/>
                </a:solidFill>
                <a:latin typeface="Arial"/>
                <a:cs typeface="Arial"/>
              </a:rPr>
              <a:t>KOLORY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</a:t>
            </a:r>
            <a:r>
              <a:rPr sz="1800" b="1" spc="-7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JEDNOKOLOROWY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6699" y="10234933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95AEE5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8" name="Skupina 107">
            <a:extLst>
              <a:ext uri="{FF2B5EF4-FFF2-40B4-BE49-F238E27FC236}">
                <a16:creationId xmlns:a16="http://schemas.microsoft.com/office/drawing/2014/main" id="{7025D79C-E7D3-4F15-BCDA-E48F611323EB}"/>
              </a:ext>
            </a:extLst>
          </p:cNvPr>
          <p:cNvGrpSpPr/>
          <p:nvPr/>
        </p:nvGrpSpPr>
        <p:grpSpPr>
          <a:xfrm>
            <a:off x="713617" y="4626610"/>
            <a:ext cx="541020" cy="1440180"/>
            <a:chOff x="360004" y="6480003"/>
            <a:chExt cx="270510" cy="720090"/>
          </a:xfrm>
        </p:grpSpPr>
        <p:sp>
          <p:nvSpPr>
            <p:cNvPr id="109" name="object 21">
              <a:extLst>
                <a:ext uri="{FF2B5EF4-FFF2-40B4-BE49-F238E27FC236}">
                  <a16:creationId xmlns:a16="http://schemas.microsoft.com/office/drawing/2014/main" id="{0E806BDA-6D67-4269-82D8-A1B4889EDF11}"/>
                </a:ext>
              </a:extLst>
            </p:cNvPr>
            <p:cNvSpPr/>
            <p:nvPr/>
          </p:nvSpPr>
          <p:spPr>
            <a:xfrm>
              <a:off x="360004" y="6480003"/>
              <a:ext cx="270510" cy="72009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226" y="0"/>
                  </a:moveTo>
                  <a:lnTo>
                    <a:pt x="91800" y="6898"/>
                  </a:lnTo>
                  <a:lnTo>
                    <a:pt x="54954" y="26106"/>
                  </a:lnTo>
                  <a:lnTo>
                    <a:pt x="25898" y="55396"/>
                  </a:lnTo>
                  <a:lnTo>
                    <a:pt x="6843" y="92538"/>
                  </a:lnTo>
                  <a:lnTo>
                    <a:pt x="0" y="135305"/>
                  </a:lnTo>
                  <a:lnTo>
                    <a:pt x="1536" y="584695"/>
                  </a:lnTo>
                  <a:lnTo>
                    <a:pt x="8379" y="627462"/>
                  </a:lnTo>
                  <a:lnTo>
                    <a:pt x="27434" y="664604"/>
                  </a:lnTo>
                  <a:lnTo>
                    <a:pt x="56491" y="693894"/>
                  </a:lnTo>
                  <a:lnTo>
                    <a:pt x="93337" y="713103"/>
                  </a:lnTo>
                  <a:lnTo>
                    <a:pt x="135762" y="720001"/>
                  </a:lnTo>
                  <a:lnTo>
                    <a:pt x="178189" y="713103"/>
                  </a:lnTo>
                  <a:lnTo>
                    <a:pt x="215039" y="693894"/>
                  </a:lnTo>
                  <a:lnTo>
                    <a:pt x="244099" y="664604"/>
                  </a:lnTo>
                  <a:lnTo>
                    <a:pt x="263157" y="627462"/>
                  </a:lnTo>
                  <a:lnTo>
                    <a:pt x="270002" y="584695"/>
                  </a:lnTo>
                  <a:lnTo>
                    <a:pt x="268465" y="135305"/>
                  </a:lnTo>
                  <a:lnTo>
                    <a:pt x="261620" y="92538"/>
                  </a:lnTo>
                  <a:lnTo>
                    <a:pt x="242562" y="55396"/>
                  </a:lnTo>
                  <a:lnTo>
                    <a:pt x="213502" y="26106"/>
                  </a:lnTo>
                  <a:lnTo>
                    <a:pt x="176653" y="6898"/>
                  </a:lnTo>
                  <a:lnTo>
                    <a:pt x="134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2">
              <a:extLst>
                <a:ext uri="{FF2B5EF4-FFF2-40B4-BE49-F238E27FC236}">
                  <a16:creationId xmlns:a16="http://schemas.microsoft.com/office/drawing/2014/main" id="{3D8B762D-78E4-40EE-BBDB-880A373E53EB}"/>
                </a:ext>
              </a:extLst>
            </p:cNvPr>
            <p:cNvSpPr/>
            <p:nvPr/>
          </p:nvSpPr>
          <p:spPr>
            <a:xfrm>
              <a:off x="405791" y="697419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89992" y="0"/>
                  </a:moveTo>
                  <a:lnTo>
                    <a:pt x="54960" y="7073"/>
                  </a:lnTo>
                  <a:lnTo>
                    <a:pt x="26355" y="26362"/>
                  </a:lnTo>
                  <a:lnTo>
                    <a:pt x="7071" y="54971"/>
                  </a:lnTo>
                  <a:lnTo>
                    <a:pt x="0" y="90004"/>
                  </a:lnTo>
                  <a:lnTo>
                    <a:pt x="7071" y="125031"/>
                  </a:lnTo>
                  <a:lnTo>
                    <a:pt x="26355" y="153636"/>
                  </a:lnTo>
                  <a:lnTo>
                    <a:pt x="54960" y="172924"/>
                  </a:lnTo>
                  <a:lnTo>
                    <a:pt x="89992" y="179997"/>
                  </a:lnTo>
                  <a:lnTo>
                    <a:pt x="125025" y="172924"/>
                  </a:lnTo>
                  <a:lnTo>
                    <a:pt x="153635" y="153636"/>
                  </a:lnTo>
                  <a:lnTo>
                    <a:pt x="172923" y="125031"/>
                  </a:lnTo>
                  <a:lnTo>
                    <a:pt x="179997" y="90004"/>
                  </a:lnTo>
                  <a:lnTo>
                    <a:pt x="172923" y="54971"/>
                  </a:lnTo>
                  <a:lnTo>
                    <a:pt x="153635" y="26362"/>
                  </a:lnTo>
                  <a:lnTo>
                    <a:pt x="125025" y="7073"/>
                  </a:lnTo>
                  <a:lnTo>
                    <a:pt x="89992" y="0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3">
              <a:extLst>
                <a:ext uri="{FF2B5EF4-FFF2-40B4-BE49-F238E27FC236}">
                  <a16:creationId xmlns:a16="http://schemas.microsoft.com/office/drawing/2014/main" id="{12618D7B-EAD0-4D06-AA02-400BEE08E78E}"/>
                </a:ext>
              </a:extLst>
            </p:cNvPr>
            <p:cNvSpPr/>
            <p:nvPr/>
          </p:nvSpPr>
          <p:spPr>
            <a:xfrm>
              <a:off x="404266" y="6525810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89992" y="0"/>
                  </a:moveTo>
                  <a:lnTo>
                    <a:pt x="54960" y="7073"/>
                  </a:lnTo>
                  <a:lnTo>
                    <a:pt x="26355" y="26362"/>
                  </a:lnTo>
                  <a:lnTo>
                    <a:pt x="7071" y="54971"/>
                  </a:lnTo>
                  <a:lnTo>
                    <a:pt x="0" y="90004"/>
                  </a:lnTo>
                  <a:lnTo>
                    <a:pt x="7071" y="125031"/>
                  </a:lnTo>
                  <a:lnTo>
                    <a:pt x="26355" y="153636"/>
                  </a:lnTo>
                  <a:lnTo>
                    <a:pt x="54960" y="172924"/>
                  </a:lnTo>
                  <a:lnTo>
                    <a:pt x="89992" y="179997"/>
                  </a:lnTo>
                  <a:lnTo>
                    <a:pt x="125025" y="172924"/>
                  </a:lnTo>
                  <a:lnTo>
                    <a:pt x="153635" y="153636"/>
                  </a:lnTo>
                  <a:lnTo>
                    <a:pt x="172923" y="125031"/>
                  </a:lnTo>
                  <a:lnTo>
                    <a:pt x="179997" y="90004"/>
                  </a:lnTo>
                  <a:lnTo>
                    <a:pt x="172923" y="54971"/>
                  </a:lnTo>
                  <a:lnTo>
                    <a:pt x="153635" y="26362"/>
                  </a:lnTo>
                  <a:lnTo>
                    <a:pt x="125025" y="7073"/>
                  </a:lnTo>
                  <a:lnTo>
                    <a:pt x="89992" y="0"/>
                  </a:lnTo>
                  <a:close/>
                </a:path>
              </a:pathLst>
            </a:custGeom>
            <a:ln w="12700">
              <a:solidFill>
                <a:srgbClr val="00A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4">
              <a:extLst>
                <a:ext uri="{FF2B5EF4-FFF2-40B4-BE49-F238E27FC236}">
                  <a16:creationId xmlns:a16="http://schemas.microsoft.com/office/drawing/2014/main" id="{63F205F8-AA2E-469B-BC5F-3435EE9843D0}"/>
                </a:ext>
              </a:extLst>
            </p:cNvPr>
            <p:cNvSpPr/>
            <p:nvPr/>
          </p:nvSpPr>
          <p:spPr>
            <a:xfrm>
              <a:off x="486003" y="6801351"/>
              <a:ext cx="16510" cy="83185"/>
            </a:xfrm>
            <a:custGeom>
              <a:avLst/>
              <a:gdLst/>
              <a:ahLst/>
              <a:cxnLst/>
              <a:rect l="l" t="t" r="r" b="b"/>
              <a:pathLst>
                <a:path w="16509" h="83184">
                  <a:moveTo>
                    <a:pt x="11772" y="0"/>
                  </a:moveTo>
                  <a:lnTo>
                    <a:pt x="6045" y="0"/>
                  </a:lnTo>
                  <a:lnTo>
                    <a:pt x="3962" y="850"/>
                  </a:lnTo>
                  <a:lnTo>
                    <a:pt x="787" y="4229"/>
                  </a:lnTo>
                  <a:lnTo>
                    <a:pt x="0" y="6591"/>
                  </a:lnTo>
                  <a:lnTo>
                    <a:pt x="0" y="11836"/>
                  </a:lnTo>
                  <a:lnTo>
                    <a:pt x="2578" y="50152"/>
                  </a:lnTo>
                  <a:lnTo>
                    <a:pt x="6007" y="56807"/>
                  </a:lnTo>
                  <a:lnTo>
                    <a:pt x="9905" y="56807"/>
                  </a:lnTo>
                  <a:lnTo>
                    <a:pt x="11290" y="55956"/>
                  </a:lnTo>
                  <a:lnTo>
                    <a:pt x="12966" y="52527"/>
                  </a:lnTo>
                  <a:lnTo>
                    <a:pt x="13512" y="50076"/>
                  </a:lnTo>
                  <a:lnTo>
                    <a:pt x="13776" y="46761"/>
                  </a:lnTo>
                  <a:lnTo>
                    <a:pt x="16116" y="19938"/>
                  </a:lnTo>
                  <a:lnTo>
                    <a:pt x="16370" y="17462"/>
                  </a:lnTo>
                  <a:lnTo>
                    <a:pt x="16497" y="8547"/>
                  </a:lnTo>
                  <a:lnTo>
                    <a:pt x="15976" y="5410"/>
                  </a:lnTo>
                  <a:lnTo>
                    <a:pt x="13855" y="1079"/>
                  </a:lnTo>
                  <a:lnTo>
                    <a:pt x="11772" y="0"/>
                  </a:lnTo>
                  <a:close/>
                </a:path>
                <a:path w="16509" h="83184">
                  <a:moveTo>
                    <a:pt x="10490" y="66370"/>
                  </a:moveTo>
                  <a:lnTo>
                    <a:pt x="5905" y="66370"/>
                  </a:lnTo>
                  <a:lnTo>
                    <a:pt x="3962" y="67170"/>
                  </a:lnTo>
                  <a:lnTo>
                    <a:pt x="787" y="70332"/>
                  </a:lnTo>
                  <a:lnTo>
                    <a:pt x="0" y="72250"/>
                  </a:lnTo>
                  <a:lnTo>
                    <a:pt x="0" y="77101"/>
                  </a:lnTo>
                  <a:lnTo>
                    <a:pt x="825" y="79108"/>
                  </a:lnTo>
                  <a:lnTo>
                    <a:pt x="4140" y="81991"/>
                  </a:lnTo>
                  <a:lnTo>
                    <a:pt x="6083" y="82702"/>
                  </a:lnTo>
                  <a:lnTo>
                    <a:pt x="10490" y="82702"/>
                  </a:lnTo>
                  <a:lnTo>
                    <a:pt x="12407" y="81978"/>
                  </a:lnTo>
                  <a:lnTo>
                    <a:pt x="15684" y="79057"/>
                  </a:lnTo>
                  <a:lnTo>
                    <a:pt x="16481" y="77101"/>
                  </a:lnTo>
                  <a:lnTo>
                    <a:pt x="16497" y="72250"/>
                  </a:lnTo>
                  <a:lnTo>
                    <a:pt x="15684" y="70332"/>
                  </a:lnTo>
                  <a:lnTo>
                    <a:pt x="12445" y="67170"/>
                  </a:lnTo>
                  <a:lnTo>
                    <a:pt x="10490" y="6637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5">
              <a:extLst>
                <a:ext uri="{FF2B5EF4-FFF2-40B4-BE49-F238E27FC236}">
                  <a16:creationId xmlns:a16="http://schemas.microsoft.com/office/drawing/2014/main" id="{D9A3A69C-FFB2-4287-9CFF-2EB0E0A2DF39}"/>
                </a:ext>
              </a:extLst>
            </p:cNvPr>
            <p:cNvSpPr/>
            <p:nvPr/>
          </p:nvSpPr>
          <p:spPr>
            <a:xfrm>
              <a:off x="446887" y="6563969"/>
              <a:ext cx="99695" cy="90805"/>
            </a:xfrm>
            <a:custGeom>
              <a:avLst/>
              <a:gdLst/>
              <a:ahLst/>
              <a:cxnLst/>
              <a:rect l="l" t="t" r="r" b="b"/>
              <a:pathLst>
                <a:path w="99695" h="90804">
                  <a:moveTo>
                    <a:pt x="57937" y="0"/>
                  </a:moveTo>
                  <a:lnTo>
                    <a:pt x="53238" y="2019"/>
                  </a:lnTo>
                  <a:lnTo>
                    <a:pt x="54000" y="5473"/>
                  </a:lnTo>
                  <a:lnTo>
                    <a:pt x="54000" y="10248"/>
                  </a:lnTo>
                  <a:lnTo>
                    <a:pt x="52882" y="12992"/>
                  </a:lnTo>
                  <a:lnTo>
                    <a:pt x="52019" y="15697"/>
                  </a:lnTo>
                  <a:lnTo>
                    <a:pt x="49301" y="19494"/>
                  </a:lnTo>
                  <a:lnTo>
                    <a:pt x="46888" y="23495"/>
                  </a:lnTo>
                  <a:lnTo>
                    <a:pt x="41795" y="30568"/>
                  </a:lnTo>
                  <a:lnTo>
                    <a:pt x="38938" y="35013"/>
                  </a:lnTo>
                  <a:lnTo>
                    <a:pt x="32702" y="36347"/>
                  </a:lnTo>
                  <a:lnTo>
                    <a:pt x="31165" y="37985"/>
                  </a:lnTo>
                  <a:lnTo>
                    <a:pt x="31165" y="88646"/>
                  </a:lnTo>
                  <a:lnTo>
                    <a:pt x="33083" y="90563"/>
                  </a:lnTo>
                  <a:lnTo>
                    <a:pt x="82486" y="90563"/>
                  </a:lnTo>
                  <a:lnTo>
                    <a:pt x="85813" y="87858"/>
                  </a:lnTo>
                  <a:lnTo>
                    <a:pt x="86550" y="81229"/>
                  </a:lnTo>
                  <a:lnTo>
                    <a:pt x="85140" y="78613"/>
                  </a:lnTo>
                  <a:lnTo>
                    <a:pt x="82880" y="77177"/>
                  </a:lnTo>
                  <a:lnTo>
                    <a:pt x="86715" y="77152"/>
                  </a:lnTo>
                  <a:lnTo>
                    <a:pt x="90042" y="74460"/>
                  </a:lnTo>
                  <a:lnTo>
                    <a:pt x="90792" y="67830"/>
                  </a:lnTo>
                  <a:lnTo>
                    <a:pt x="89382" y="65214"/>
                  </a:lnTo>
                  <a:lnTo>
                    <a:pt x="87134" y="63792"/>
                  </a:lnTo>
                  <a:lnTo>
                    <a:pt x="90970" y="63754"/>
                  </a:lnTo>
                  <a:lnTo>
                    <a:pt x="94297" y="61036"/>
                  </a:lnTo>
                  <a:lnTo>
                    <a:pt x="95021" y="54381"/>
                  </a:lnTo>
                  <a:lnTo>
                    <a:pt x="93598" y="51765"/>
                  </a:lnTo>
                  <a:lnTo>
                    <a:pt x="91312" y="50355"/>
                  </a:lnTo>
                  <a:lnTo>
                    <a:pt x="96037" y="50355"/>
                  </a:lnTo>
                  <a:lnTo>
                    <a:pt x="99466" y="46621"/>
                  </a:lnTo>
                  <a:lnTo>
                    <a:pt x="98501" y="38531"/>
                  </a:lnTo>
                  <a:lnTo>
                    <a:pt x="95161" y="35864"/>
                  </a:lnTo>
                  <a:lnTo>
                    <a:pt x="65595" y="35864"/>
                  </a:lnTo>
                  <a:lnTo>
                    <a:pt x="64655" y="34544"/>
                  </a:lnTo>
                  <a:lnTo>
                    <a:pt x="66967" y="28016"/>
                  </a:lnTo>
                  <a:lnTo>
                    <a:pt x="68491" y="22555"/>
                  </a:lnTo>
                  <a:lnTo>
                    <a:pt x="69399" y="12992"/>
                  </a:lnTo>
                  <a:lnTo>
                    <a:pt x="69436" y="10248"/>
                  </a:lnTo>
                  <a:lnTo>
                    <a:pt x="69126" y="4787"/>
                  </a:lnTo>
                  <a:lnTo>
                    <a:pt x="61582" y="762"/>
                  </a:lnTo>
                  <a:lnTo>
                    <a:pt x="57937" y="0"/>
                  </a:lnTo>
                  <a:close/>
                </a:path>
                <a:path w="99695" h="90804">
                  <a:moveTo>
                    <a:pt x="25031" y="36550"/>
                  </a:moveTo>
                  <a:lnTo>
                    <a:pt x="1625" y="36550"/>
                  </a:lnTo>
                  <a:lnTo>
                    <a:pt x="0" y="38188"/>
                  </a:lnTo>
                  <a:lnTo>
                    <a:pt x="0" y="88925"/>
                  </a:lnTo>
                  <a:lnTo>
                    <a:pt x="1625" y="90563"/>
                  </a:lnTo>
                  <a:lnTo>
                    <a:pt x="25031" y="90563"/>
                  </a:lnTo>
                  <a:lnTo>
                    <a:pt x="26657" y="88925"/>
                  </a:lnTo>
                  <a:lnTo>
                    <a:pt x="26657" y="38188"/>
                  </a:lnTo>
                  <a:lnTo>
                    <a:pt x="25031" y="36550"/>
                  </a:lnTo>
                  <a:close/>
                </a:path>
              </a:pathLst>
            </a:custGeom>
            <a:solidFill>
              <a:srgbClr val="00A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6">
              <a:extLst>
                <a:ext uri="{FF2B5EF4-FFF2-40B4-BE49-F238E27FC236}">
                  <a16:creationId xmlns:a16="http://schemas.microsoft.com/office/drawing/2014/main" id="{9A1EFBDD-0618-49EA-9140-469B8CBADD3C}"/>
                </a:ext>
              </a:extLst>
            </p:cNvPr>
            <p:cNvSpPr/>
            <p:nvPr/>
          </p:nvSpPr>
          <p:spPr>
            <a:xfrm>
              <a:off x="463252" y="7009705"/>
              <a:ext cx="80645" cy="108585"/>
            </a:xfrm>
            <a:custGeom>
              <a:avLst/>
              <a:gdLst/>
              <a:ahLst/>
              <a:cxnLst/>
              <a:rect l="l" t="t" r="r" b="b"/>
              <a:pathLst>
                <a:path w="80645" h="108584">
                  <a:moveTo>
                    <a:pt x="7137" y="14820"/>
                  </a:moveTo>
                  <a:lnTo>
                    <a:pt x="2451" y="14909"/>
                  </a:lnTo>
                  <a:lnTo>
                    <a:pt x="0" y="17386"/>
                  </a:lnTo>
                  <a:lnTo>
                    <a:pt x="0" y="77444"/>
                  </a:lnTo>
                  <a:lnTo>
                    <a:pt x="2447" y="89529"/>
                  </a:lnTo>
                  <a:lnTo>
                    <a:pt x="9121" y="99399"/>
                  </a:lnTo>
                  <a:lnTo>
                    <a:pt x="19020" y="106055"/>
                  </a:lnTo>
                  <a:lnTo>
                    <a:pt x="31140" y="108496"/>
                  </a:lnTo>
                  <a:lnTo>
                    <a:pt x="34378" y="108496"/>
                  </a:lnTo>
                  <a:lnTo>
                    <a:pt x="37452" y="107848"/>
                  </a:lnTo>
                  <a:lnTo>
                    <a:pt x="41528" y="106159"/>
                  </a:lnTo>
                  <a:lnTo>
                    <a:pt x="42735" y="105549"/>
                  </a:lnTo>
                  <a:lnTo>
                    <a:pt x="44475" y="104457"/>
                  </a:lnTo>
                  <a:lnTo>
                    <a:pt x="46431" y="103327"/>
                  </a:lnTo>
                  <a:lnTo>
                    <a:pt x="69560" y="68452"/>
                  </a:lnTo>
                  <a:lnTo>
                    <a:pt x="55016" y="68452"/>
                  </a:lnTo>
                  <a:lnTo>
                    <a:pt x="55016" y="53149"/>
                  </a:lnTo>
                  <a:lnTo>
                    <a:pt x="26974" y="53149"/>
                  </a:lnTo>
                  <a:lnTo>
                    <a:pt x="26496" y="52527"/>
                  </a:lnTo>
                  <a:lnTo>
                    <a:pt x="13398" y="52527"/>
                  </a:lnTo>
                  <a:lnTo>
                    <a:pt x="12166" y="52146"/>
                  </a:lnTo>
                  <a:lnTo>
                    <a:pt x="11201" y="51650"/>
                  </a:lnTo>
                  <a:lnTo>
                    <a:pt x="11226" y="19469"/>
                  </a:lnTo>
                  <a:lnTo>
                    <a:pt x="10845" y="18008"/>
                  </a:lnTo>
                  <a:lnTo>
                    <a:pt x="8724" y="15570"/>
                  </a:lnTo>
                  <a:lnTo>
                    <a:pt x="7137" y="14820"/>
                  </a:lnTo>
                  <a:close/>
                </a:path>
                <a:path w="80645" h="108584">
                  <a:moveTo>
                    <a:pt x="72643" y="41427"/>
                  </a:moveTo>
                  <a:lnTo>
                    <a:pt x="65239" y="47358"/>
                  </a:lnTo>
                  <a:lnTo>
                    <a:pt x="55016" y="68452"/>
                  </a:lnTo>
                  <a:lnTo>
                    <a:pt x="69560" y="68452"/>
                  </a:lnTo>
                  <a:lnTo>
                    <a:pt x="80022" y="46862"/>
                  </a:lnTo>
                  <a:lnTo>
                    <a:pt x="79159" y="44551"/>
                  </a:lnTo>
                  <a:lnTo>
                    <a:pt x="72643" y="41427"/>
                  </a:lnTo>
                  <a:close/>
                </a:path>
                <a:path w="80645" h="108584">
                  <a:moveTo>
                    <a:pt x="34899" y="0"/>
                  </a:moveTo>
                  <a:lnTo>
                    <a:pt x="30518" y="1689"/>
                  </a:lnTo>
                  <a:lnTo>
                    <a:pt x="29032" y="3898"/>
                  </a:lnTo>
                  <a:lnTo>
                    <a:pt x="29032" y="52019"/>
                  </a:lnTo>
                  <a:lnTo>
                    <a:pt x="26974" y="53149"/>
                  </a:lnTo>
                  <a:lnTo>
                    <a:pt x="41732" y="53149"/>
                  </a:lnTo>
                  <a:lnTo>
                    <a:pt x="40258" y="51231"/>
                  </a:lnTo>
                  <a:lnTo>
                    <a:pt x="40138" y="4444"/>
                  </a:lnTo>
                  <a:lnTo>
                    <a:pt x="39789" y="3492"/>
                  </a:lnTo>
                  <a:lnTo>
                    <a:pt x="37452" y="711"/>
                  </a:lnTo>
                  <a:lnTo>
                    <a:pt x="34899" y="0"/>
                  </a:lnTo>
                  <a:close/>
                </a:path>
                <a:path w="80645" h="108584">
                  <a:moveTo>
                    <a:pt x="49656" y="5054"/>
                  </a:moveTo>
                  <a:lnTo>
                    <a:pt x="45262" y="6730"/>
                  </a:lnTo>
                  <a:lnTo>
                    <a:pt x="43789" y="8940"/>
                  </a:lnTo>
                  <a:lnTo>
                    <a:pt x="43789" y="52019"/>
                  </a:lnTo>
                  <a:lnTo>
                    <a:pt x="41732" y="53149"/>
                  </a:lnTo>
                  <a:lnTo>
                    <a:pt x="55016" y="53149"/>
                  </a:lnTo>
                  <a:lnTo>
                    <a:pt x="55016" y="9829"/>
                  </a:lnTo>
                  <a:lnTo>
                    <a:pt x="54546" y="8547"/>
                  </a:lnTo>
                  <a:lnTo>
                    <a:pt x="52209" y="5753"/>
                  </a:lnTo>
                  <a:lnTo>
                    <a:pt x="49656" y="5054"/>
                  </a:lnTo>
                  <a:close/>
                </a:path>
                <a:path w="80645" h="108584">
                  <a:moveTo>
                    <a:pt x="20142" y="4444"/>
                  </a:moveTo>
                  <a:lnTo>
                    <a:pt x="15760" y="6146"/>
                  </a:lnTo>
                  <a:lnTo>
                    <a:pt x="14274" y="8331"/>
                  </a:lnTo>
                  <a:lnTo>
                    <a:pt x="14274" y="51650"/>
                  </a:lnTo>
                  <a:lnTo>
                    <a:pt x="13398" y="52527"/>
                  </a:lnTo>
                  <a:lnTo>
                    <a:pt x="26496" y="52527"/>
                  </a:lnTo>
                  <a:lnTo>
                    <a:pt x="25501" y="51231"/>
                  </a:lnTo>
                  <a:lnTo>
                    <a:pt x="25402" y="8940"/>
                  </a:lnTo>
                  <a:lnTo>
                    <a:pt x="25044" y="7937"/>
                  </a:lnTo>
                  <a:lnTo>
                    <a:pt x="22694" y="5143"/>
                  </a:lnTo>
                  <a:lnTo>
                    <a:pt x="20142" y="4444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7">
              <a:extLst>
                <a:ext uri="{FF2B5EF4-FFF2-40B4-BE49-F238E27FC236}">
                  <a16:creationId xmlns:a16="http://schemas.microsoft.com/office/drawing/2014/main" id="{F329C2E0-4934-4697-B92F-62CE272ED5E9}"/>
                </a:ext>
              </a:extLst>
            </p:cNvPr>
            <p:cNvSpPr/>
            <p:nvPr/>
          </p:nvSpPr>
          <p:spPr>
            <a:xfrm>
              <a:off x="404239" y="6750813"/>
              <a:ext cx="180340" cy="156210"/>
            </a:xfrm>
            <a:custGeom>
              <a:avLst/>
              <a:gdLst/>
              <a:ahLst/>
              <a:cxnLst/>
              <a:rect l="l" t="t" r="r" b="b"/>
              <a:pathLst>
                <a:path w="180340" h="156209">
                  <a:moveTo>
                    <a:pt x="90004" y="0"/>
                  </a:moveTo>
                  <a:lnTo>
                    <a:pt x="0" y="155879"/>
                  </a:lnTo>
                  <a:lnTo>
                    <a:pt x="179997" y="155879"/>
                  </a:lnTo>
                  <a:lnTo>
                    <a:pt x="90004" y="0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F11CE017-EDF0-483B-85FF-0694F3FF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A5CD11B-35CD-4232-A943-567EF699C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EC959D0-84CC-4D2F-883C-707903FBA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1FEC410-62FB-466A-8567-1D327ADD8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5BA0FEF1-CD2B-4725-9A6E-D4F53D380C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6" y="2851563"/>
            <a:ext cx="7696200" cy="192161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58EB0037-EE49-40DC-8244-0988F2AAC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-39758" y="0"/>
            <a:ext cx="15165458" cy="8774430"/>
          </a:xfrm>
          <a:custGeom>
            <a:avLst/>
            <a:gdLst/>
            <a:ahLst/>
            <a:cxnLst/>
            <a:rect l="l" t="t" r="r" b="b"/>
            <a:pathLst>
              <a:path w="7566659" h="10692130">
                <a:moveTo>
                  <a:pt x="0" y="10692003"/>
                </a:moveTo>
                <a:lnTo>
                  <a:pt x="7566355" y="10692003"/>
                </a:lnTo>
                <a:lnTo>
                  <a:pt x="756635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00450" y="5651500"/>
            <a:ext cx="260731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Při použití inverzní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varianty, je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nutné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použít  variantu,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kde má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symbol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EU obrys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hvězdy 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jsou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inverzní.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55978" y="5603073"/>
            <a:ext cx="303911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przypadku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stosowania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odwrotnego wariantu  jednokolorowego, należy użyć wariantu,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 którym  symbol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 kontur 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gwiazdy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mają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odwrotny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kolor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3450" y="698500"/>
            <a:ext cx="442404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180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39598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BARVY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INVERZNÍ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VARIANTA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KOLORY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WARIANT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ODWROTNY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(NEGATYW)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6699" y="10234933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95AEE5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B768C6-DF65-49C7-A959-0C0D074F2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2" y="4711573"/>
            <a:ext cx="542591" cy="143878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6507266-F858-4189-8FBC-19ACCFF69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727CA13-9C4B-46A1-9F80-3641D4531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CE1A80A-95A7-462F-848F-CC7108EFF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84117A3-FD66-4009-B421-9FE328A3E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8D65101-DF23-48A3-900C-4D0C6D93A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130664"/>
            <a:ext cx="7848599" cy="195966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0D86AA9-FD96-4CF3-ADB1-2322C81FD5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2850" y="5041900"/>
            <a:ext cx="280900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 skládá ze tří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neoddělitelných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částí: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loga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Interreg, symbolu EU a sdělení. Poměry všech  tří částí,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jejich uspořádání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prostor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mezi</a:t>
            </a:r>
            <a:r>
              <a:rPr sz="16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nimi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je</a:t>
            </a:r>
            <a:r>
              <a:rPr lang="cs-CZ" sz="1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neměnný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4850" y="4945034"/>
            <a:ext cx="2714625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składa się z trzech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nierozłącznych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części: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Interreg, symbol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przesłania.</a:t>
            </a:r>
            <a:r>
              <a:rPr sz="16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Proporcje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wszystkich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trzech części,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ich</a:t>
            </a:r>
            <a:r>
              <a:rPr sz="16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rozmieszczenie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 i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przestrzeń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między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nimi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są</a:t>
            </a:r>
            <a:r>
              <a:rPr lang="pl-PL" sz="1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niezmienne.</a:t>
            </a:r>
            <a:endParaRPr lang="pl-PL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099" y="511929"/>
            <a:ext cx="193103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8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>
              <a:latin typeface="Arial"/>
              <a:cs typeface="Arial"/>
            </a:endParaRPr>
          </a:p>
          <a:p>
            <a:pPr marL="12700" marR="297815">
              <a:lnSpc>
                <a:spcPct val="100000"/>
              </a:lnSpc>
              <a:spcBef>
                <a:spcPts val="565"/>
              </a:spcBef>
            </a:pP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KONSTRUKCE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SLOŽENÍ</a:t>
            </a:r>
            <a:endParaRPr sz="1800"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  <a:spcBef>
                <a:spcPts val="570"/>
              </a:spcBef>
            </a:pP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KONSTRUKCJA  UKŁAD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16699" y="10234933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95AEE5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0" name="Obrázek 129">
            <a:extLst>
              <a:ext uri="{FF2B5EF4-FFF2-40B4-BE49-F238E27FC236}">
                <a16:creationId xmlns:a16="http://schemas.microsoft.com/office/drawing/2014/main" id="{F95E96D8-CFF5-479E-AF82-0428120F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679700"/>
            <a:ext cx="8905006" cy="17810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3349C5E-C8DD-4212-AEC4-49CC2482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872DC1B-5A56-427A-AD4F-A3D598201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2C18045-8679-4DF2-BCA6-4EC422819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1A1A92-E7CB-406B-B6B6-4E32E69B1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74984AF-8DD2-47E5-A936-849A96040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/>
          <p:nvPr/>
        </p:nvSpPr>
        <p:spPr>
          <a:xfrm>
            <a:off x="3829050" y="5676459"/>
            <a:ext cx="302514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Základní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jednotka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rozměru x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definovaná</a:t>
            </a:r>
            <a:r>
              <a:rPr sz="1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prostorem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dirty="0">
                <a:solidFill>
                  <a:srgbClr val="231F20"/>
                </a:solidFill>
                <a:latin typeface="Arial"/>
                <a:cs typeface="Arial"/>
              </a:rPr>
              <a:t>mezi 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logem </a:t>
            </a:r>
            <a:r>
              <a:rPr lang="cs-CZ" sz="1600" dirty="0">
                <a:solidFill>
                  <a:srgbClr val="231F20"/>
                </a:solidFill>
                <a:latin typeface="Arial"/>
                <a:cs typeface="Arial"/>
              </a:rPr>
              <a:t>Interreg a symbolem</a:t>
            </a:r>
            <a:r>
              <a:rPr lang="cs-CZ" sz="16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dirty="0">
                <a:solidFill>
                  <a:srgbClr val="231F20"/>
                </a:solidFill>
                <a:latin typeface="Arial"/>
                <a:cs typeface="Arial"/>
              </a:rPr>
              <a:t>EU.</a:t>
            </a:r>
            <a:endParaRPr lang="cs-CZ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48032" y="5676459"/>
            <a:ext cx="303022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Podstawowa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jednostka wymiaru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x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jest </a:t>
            </a:r>
            <a:r>
              <a:rPr sz="1600" spc="-15" dirty="0" err="1">
                <a:solidFill>
                  <a:srgbClr val="231F20"/>
                </a:solidFill>
                <a:latin typeface="Arial"/>
                <a:cs typeface="Arial"/>
              </a:rPr>
              <a:t>określona</a:t>
            </a:r>
            <a:r>
              <a:rPr sz="16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 err="1">
                <a:solidFill>
                  <a:srgbClr val="231F20"/>
                </a:solidFill>
                <a:latin typeface="Arial"/>
                <a:cs typeface="Arial"/>
              </a:rPr>
              <a:t>przez</a:t>
            </a:r>
            <a:r>
              <a:rPr lang="pl-PL" sz="1600" spc="-15" dirty="0">
                <a:solidFill>
                  <a:srgbClr val="231F20"/>
                </a:solidFill>
                <a:latin typeface="Arial"/>
                <a:cs typeface="Arial"/>
              </a:rPr>
              <a:t> przestrzeń pomiędzy logo Interreg a symbolem UE.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1050" y="698500"/>
            <a:ext cx="193103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8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 marR="297815">
              <a:lnSpc>
                <a:spcPct val="100000"/>
              </a:lnSpc>
              <a:spcBef>
                <a:spcPts val="565"/>
              </a:spcBef>
            </a:pP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KONSTRUKCE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VELIKOST</a:t>
            </a:r>
            <a:endParaRPr sz="1800" dirty="0"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  <a:spcBef>
                <a:spcPts val="570"/>
              </a:spcBef>
            </a:pP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KONSTRUKCJA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WIELKOŚĆ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16699" y="10234933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95AEE5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8" name="Obrázek 127">
            <a:extLst>
              <a:ext uri="{FF2B5EF4-FFF2-40B4-BE49-F238E27FC236}">
                <a16:creationId xmlns:a16="http://schemas.microsoft.com/office/drawing/2014/main" id="{45FE6E85-B74E-4B7E-88A7-938FEE55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15" y="2984500"/>
            <a:ext cx="8394870" cy="20324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27C656B-BF97-431E-9C0A-81EC6C634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DFE4D73-F1A4-439D-AAEA-F31E3088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4E24C2D-141C-4D86-910D-5EB54817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8EE86CD-FF58-43D9-A29C-F23F3697B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E7A525F-3FF0-4765-9716-29BA75F1D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1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8365" y="6093265"/>
            <a:ext cx="27781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Ochrannou zónu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loga určuje jednotka</a:t>
            </a:r>
            <a:r>
              <a:rPr sz="16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x.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Do prostoru ochranné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zóny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nesmí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zasahovat</a:t>
            </a:r>
            <a:r>
              <a:rPr sz="16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jiný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grafický prvek.</a:t>
            </a:r>
          </a:p>
          <a:p>
            <a:pPr marL="1270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9650" y="6093265"/>
            <a:ext cx="30676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Margines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logo jest określony przez jednostkę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x.  Żaden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inny element graficzny nie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może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znajdować</a:t>
            </a:r>
            <a:r>
              <a:rPr sz="1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się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s-CZ" sz="1600" dirty="0">
                <a:solidFill>
                  <a:srgbClr val="231F20"/>
                </a:solidFill>
                <a:latin typeface="Arial"/>
                <a:cs typeface="Arial"/>
              </a:rPr>
              <a:t>na </a:t>
            </a:r>
            <a:r>
              <a:rPr lang="cs-CZ" sz="1600" dirty="0" err="1">
                <a:solidFill>
                  <a:srgbClr val="231F20"/>
                </a:solidFill>
                <a:latin typeface="Arial"/>
                <a:cs typeface="Arial"/>
              </a:rPr>
              <a:t>marginesie</a:t>
            </a:r>
            <a:r>
              <a:rPr lang="cs-CZ" sz="1600" dirty="0">
                <a:solidFill>
                  <a:srgbClr val="231F20"/>
                </a:solidFill>
                <a:latin typeface="Arial"/>
                <a:cs typeface="Arial"/>
              </a:rPr>
              <a:t> logo.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099" y="511929"/>
            <a:ext cx="2071370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35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KONSTRUKCE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OCHRANNÁ</a:t>
            </a:r>
            <a:r>
              <a:rPr sz="1800" b="1" spc="-10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ZÓNA</a:t>
            </a:r>
            <a:endParaRPr sz="1800">
              <a:latin typeface="Arial"/>
              <a:cs typeface="Arial"/>
            </a:endParaRPr>
          </a:p>
          <a:p>
            <a:pPr marL="12700" marR="297815">
              <a:lnSpc>
                <a:spcPct val="100000"/>
              </a:lnSpc>
              <a:spcBef>
                <a:spcPts val="570"/>
              </a:spcBef>
            </a:pP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KONSTRUKCJA 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MARGINES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16699" y="10234933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95AEE5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2" name="Obrázek 181">
            <a:extLst>
              <a:ext uri="{FF2B5EF4-FFF2-40B4-BE49-F238E27FC236}">
                <a16:creationId xmlns:a16="http://schemas.microsoft.com/office/drawing/2014/main" id="{C0BBA6DD-7A04-4BFC-A5DF-B5C3905E0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2" y="3113369"/>
            <a:ext cx="9247876" cy="20033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CBBA2C4-1E8A-4538-81FE-AD555A23F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7D95AEC-10C7-4ADD-8376-9EE211424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7F1242-7785-4D2E-BBC6-0CCCD1743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D59F813-7A75-4F8D-990E-2F6B59DC5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EED61D1-0CFA-4E68-9640-6B4E50487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962" y="9282613"/>
            <a:ext cx="9225776" cy="9209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4057650" y="4735403"/>
            <a:ext cx="29832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Základní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barevnou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variantu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loga bez bílého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rámečku 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možné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používat, pokud podklady loga neztíží jeho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čtení.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Doporučeny jsou podklady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podílem barvy 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menším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než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15%.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48650" y="4667946"/>
            <a:ext cx="29616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Podstawowy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wariant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kolorystyczny można</a:t>
            </a:r>
            <a:r>
              <a:rPr lang="pl-PL" sz="16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stosować 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bez białej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ramki, o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ile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tło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logo nie utrudnia jego 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czytelności. Zalecane są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podłoża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udziałem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koloru  mniejszym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niż</a:t>
            </a:r>
            <a:r>
              <a:rPr lang="pl-PL" sz="16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15%.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036695" y="8725860"/>
            <a:ext cx="30041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Pokud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podklad loga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může ztížit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jeho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čtení,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je potřeba  dát pod logo bílý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rámeček, který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bude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minimální  velikosti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ochranné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zóny.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Doporučeny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jsou</a:t>
            </a:r>
            <a:r>
              <a:rPr sz="16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podk</a:t>
            </a:r>
            <a:r>
              <a:rPr lang="cs-CZ" sz="1600" spc="-5" dirty="0">
                <a:solidFill>
                  <a:srgbClr val="231F20"/>
                </a:solidFill>
                <a:latin typeface="Arial"/>
                <a:cs typeface="Arial"/>
              </a:rPr>
              <a:t>ł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ady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t-BR" sz="1600" spc="-5" dirty="0">
                <a:solidFill>
                  <a:srgbClr val="231F20"/>
                </a:solidFill>
                <a:latin typeface="Arial"/>
                <a:cs typeface="Arial"/>
              </a:rPr>
              <a:t>s více než 15% podílem barvy.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8275661" y="8687936"/>
            <a:ext cx="299021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Jeśli tło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logo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może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utrudniać jego odczytanie, pod  logo należy umieścić białą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ramkę, która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będzie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miała  minimalną </a:t>
            </a:r>
            <a:r>
              <a:rPr sz="1600" spc="-5" dirty="0">
                <a:solidFill>
                  <a:srgbClr val="231F20"/>
                </a:solidFill>
                <a:latin typeface="Arial"/>
                <a:cs typeface="Arial"/>
              </a:rPr>
              <a:t>wielkość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marginesu. Zalecane </a:t>
            </a:r>
            <a:r>
              <a:rPr sz="1600" dirty="0" err="1">
                <a:solidFill>
                  <a:srgbClr val="231F20"/>
                </a:solidFill>
                <a:latin typeface="Arial"/>
                <a:cs typeface="Arial"/>
              </a:rPr>
              <a:t>są</a:t>
            </a:r>
            <a:r>
              <a:rPr sz="16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Arial"/>
                <a:cs typeface="Arial"/>
              </a:rPr>
              <a:t>podłoża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z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udziałem </a:t>
            </a:r>
            <a:r>
              <a:rPr lang="pl-PL" sz="1600" dirty="0">
                <a:solidFill>
                  <a:srgbClr val="231F20"/>
                </a:solidFill>
                <a:latin typeface="Arial"/>
                <a:cs typeface="Arial"/>
              </a:rPr>
              <a:t>koloru mniejszym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niż</a:t>
            </a:r>
            <a:r>
              <a:rPr lang="pl-PL" sz="16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600" spc="-5" dirty="0">
                <a:solidFill>
                  <a:srgbClr val="231F20"/>
                </a:solidFill>
                <a:latin typeface="Arial"/>
                <a:cs typeface="Arial"/>
              </a:rPr>
              <a:t>15%.</a:t>
            </a:r>
            <a:endParaRPr lang="pl-PL" sz="1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85850" y="393700"/>
            <a:ext cx="4935855" cy="1613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solidFill>
                  <a:srgbClr val="95AEE5"/>
                </a:solidFill>
                <a:latin typeface="Arial"/>
                <a:cs typeface="Arial"/>
              </a:rPr>
              <a:t>LOGO</a:t>
            </a:r>
            <a:r>
              <a:rPr sz="1800" spc="-10" dirty="0">
                <a:solidFill>
                  <a:srgbClr val="95AEE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AEE5"/>
                </a:solidFill>
                <a:latin typeface="Arial"/>
                <a:cs typeface="Arial"/>
              </a:rPr>
              <a:t>INTERREG</a:t>
            </a:r>
            <a:endParaRPr sz="1800" dirty="0">
              <a:latin typeface="Arial"/>
              <a:cs typeface="Arial"/>
            </a:endParaRPr>
          </a:p>
          <a:p>
            <a:pPr marL="12700" marR="1273810">
              <a:lnSpc>
                <a:spcPct val="100000"/>
              </a:lnSpc>
              <a:spcBef>
                <a:spcPts val="565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PŘÍKLADY SPRÁVNÉHO</a:t>
            </a:r>
            <a:r>
              <a:rPr sz="1800" b="1" spc="-13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POUŽITÍ  ZÁKLADNÍ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BAREVNÁ</a:t>
            </a:r>
            <a:r>
              <a:rPr sz="1800" b="1" spc="-50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C88"/>
                </a:solidFill>
                <a:latin typeface="Arial"/>
                <a:cs typeface="Arial"/>
              </a:rPr>
              <a:t>VARIANTA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001C88"/>
                </a:solidFill>
                <a:latin typeface="Arial"/>
                <a:cs typeface="Arial"/>
              </a:rPr>
              <a:t>PRZYKŁADY 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POPRAWNEGO </a:t>
            </a:r>
            <a:r>
              <a:rPr sz="1800" b="1" spc="-5" dirty="0">
                <a:solidFill>
                  <a:srgbClr val="001C88"/>
                </a:solidFill>
                <a:latin typeface="Arial"/>
                <a:cs typeface="Arial"/>
              </a:rPr>
              <a:t>UŻYCIA  </a:t>
            </a:r>
            <a:r>
              <a:rPr sz="1800" b="1" spc="-25" dirty="0">
                <a:solidFill>
                  <a:srgbClr val="001C88"/>
                </a:solidFill>
                <a:latin typeface="Arial"/>
                <a:cs typeface="Arial"/>
              </a:rPr>
              <a:t>PODSTAWOWY </a:t>
            </a:r>
            <a:r>
              <a:rPr sz="1800" b="1" spc="-20" dirty="0">
                <a:solidFill>
                  <a:srgbClr val="001C88"/>
                </a:solidFill>
                <a:latin typeface="Arial"/>
                <a:cs typeface="Arial"/>
              </a:rPr>
              <a:t>WARIANT</a:t>
            </a:r>
            <a:r>
              <a:rPr sz="1800" b="1" spc="-45" dirty="0">
                <a:solidFill>
                  <a:srgbClr val="001C8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C88"/>
                </a:solidFill>
                <a:latin typeface="Arial"/>
                <a:cs typeface="Arial"/>
              </a:rPr>
              <a:t>KOLORYSTYCZNY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16699" y="10234933"/>
            <a:ext cx="965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95AEE5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4" name="Obrázek 183">
            <a:extLst>
              <a:ext uri="{FF2B5EF4-FFF2-40B4-BE49-F238E27FC236}">
                <a16:creationId xmlns:a16="http://schemas.microsoft.com/office/drawing/2014/main" id="{A21D0E47-BEF1-491A-AD70-982B72DD7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80" y="2379686"/>
            <a:ext cx="7502667" cy="2102219"/>
          </a:xfrm>
          <a:prstGeom prst="rect">
            <a:avLst/>
          </a:prstGeom>
        </p:spPr>
      </p:pic>
      <p:pic>
        <p:nvPicPr>
          <p:cNvPr id="180" name="Obrázek 179">
            <a:extLst>
              <a:ext uri="{FF2B5EF4-FFF2-40B4-BE49-F238E27FC236}">
                <a16:creationId xmlns:a16="http://schemas.microsoft.com/office/drawing/2014/main" id="{EB38D2CB-1025-45B6-B4DA-30DE148FF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52" y="6344139"/>
            <a:ext cx="7502667" cy="20985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98A22E0-9BCC-4499-BF39-C0A3D63F4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54" y="3053549"/>
            <a:ext cx="542591" cy="14387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1E9052-85A5-4AAB-B983-404266BF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53" y="6674024"/>
            <a:ext cx="542591" cy="143878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93E646D-C6C4-426E-BE44-9805E3D3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874" y="765175"/>
            <a:ext cx="6561137" cy="67611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2036C22-4340-4B78-B65E-0AA57F5DF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658" y="9548752"/>
            <a:ext cx="1144648" cy="1144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EA7F923-25D4-450D-890D-2DF314169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705" y="9170765"/>
            <a:ext cx="1144648" cy="11446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FB4CF6A-93AB-4000-815F-2C4A1BAAB9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8137" y="9548752"/>
            <a:ext cx="766858" cy="11446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DCA2C5C-6D01-4EC7-9A5F-DED2138F90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5358" y="8761202"/>
            <a:ext cx="1167023" cy="11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2621</TotalTime>
  <Words>860</Words>
  <Application>Microsoft Office PowerPoint</Application>
  <PresentationFormat>Niestandardowy</PresentationFormat>
  <Paragraphs>115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INTERREG ČESKO-POLSKO 2021-2027 INTERREG CZECHY – POLSKA 2021-2027 propagace promocja</vt:lpstr>
      <vt:lpstr>LOGO INTERREG   MANUÁL K POUŽITÍ  / INSTRUKCJA UŻYWANIA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INTERREG   MANUÁL K POUŽITÍ  / INSTRUKCJA UŻYWANIA</dc:title>
  <dc:creator>Mazur Przemysław</dc:creator>
  <cp:lastModifiedBy>Daria Kardaczyńska</cp:lastModifiedBy>
  <cp:revision>54</cp:revision>
  <cp:lastPrinted>2022-12-02T08:26:49Z</cp:lastPrinted>
  <dcterms:created xsi:type="dcterms:W3CDTF">2022-11-07T09:38:42Z</dcterms:created>
  <dcterms:modified xsi:type="dcterms:W3CDTF">2024-01-17T11:45:22Z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2022-11-07T00:00:00Z</vt:filetime>
  </property>
</Properties>
</file>